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4" r:id="rId11"/>
    <p:sldId id="265" r:id="rId12"/>
    <p:sldId id="268" r:id="rId13"/>
    <p:sldId id="283" r:id="rId14"/>
    <p:sldId id="284" r:id="rId15"/>
    <p:sldId id="285" r:id="rId16"/>
    <p:sldId id="286" r:id="rId17"/>
    <p:sldId id="287" r:id="rId18"/>
    <p:sldId id="273" r:id="rId19"/>
    <p:sldId id="269" r:id="rId20"/>
    <p:sldId id="271" r:id="rId21"/>
    <p:sldId id="270" r:id="rId22"/>
    <p:sldId id="272" r:id="rId23"/>
    <p:sldId id="274" r:id="rId24"/>
    <p:sldId id="277" r:id="rId25"/>
    <p:sldId id="275" r:id="rId26"/>
    <p:sldId id="279" r:id="rId27"/>
    <p:sldId id="278" r:id="rId28"/>
    <p:sldId id="280" r:id="rId29"/>
    <p:sldId id="281" r:id="rId30"/>
    <p:sldId id="282" r:id="rId31"/>
    <p:sldId id="288" r:id="rId32"/>
    <p:sldId id="290" r:id="rId33"/>
    <p:sldId id="291" r:id="rId34"/>
    <p:sldId id="289" r:id="rId35"/>
    <p:sldId id="292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300"/>
    <a:srgbClr val="364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3"/>
    <p:restoredTop sz="94643"/>
  </p:normalViewPr>
  <p:slideViewPr>
    <p:cSldViewPr snapToGrid="0" snapToObjects="1">
      <p:cViewPr varScale="1">
        <p:scale>
          <a:sx n="55" d="100"/>
          <a:sy n="55" d="100"/>
        </p:scale>
        <p:origin x="208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039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116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793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46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405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2945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150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61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77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23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853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72668-22BE-514A-8B99-7AC5D1040D34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A78F2-4430-BB4A-A45E-7708DB6F88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743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-notebook.readthedocs.io/en/stable/notebook.html" TargetMode="External"/><Relationship Id="rId2" Type="http://schemas.openxmlformats.org/officeDocument/2006/relationships/hyperlink" Target="https://www.youtube.com/watch?v=HW29067qVW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" TargetMode="External"/><Relationship Id="rId2" Type="http://schemas.openxmlformats.org/officeDocument/2006/relationships/hyperlink" Target="https://github.com/yoonlee78/pythonbootcam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oonlee78/pythonbootcamp/blob/master/W2_Numbers_and_String.ipynb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3jLJU7DT5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mailto:yoonlee78@snu.ac.k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cDA3_5982h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8D964-089A-C34D-9BA6-6A640178F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17" y="1263449"/>
            <a:ext cx="8778365" cy="1909763"/>
          </a:xfrm>
        </p:spPr>
        <p:txBody>
          <a:bodyPr anchor="ctr">
            <a:normAutofit/>
          </a:bodyPr>
          <a:lstStyle/>
          <a:p>
            <a:r>
              <a:rPr kumimoji="1" lang="en-US" altLang="ko-KR" sz="5400" b="1" dirty="0">
                <a:solidFill>
                  <a:schemeClr val="bg1"/>
                </a:solidFill>
              </a:rPr>
              <a:t>Introduction to Python</a:t>
            </a:r>
            <a:endParaRPr kumimoji="1"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42BB41-4BA5-084A-8A22-6C6D6D9B6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48037"/>
            <a:ext cx="6858000" cy="1909763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ko-KR" sz="24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2019 SPLIT Program #6</a:t>
            </a:r>
          </a:p>
          <a:p>
            <a:r>
              <a:rPr kumimoji="1" lang="en-US" altLang="ko-KR" sz="24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Orientation</a:t>
            </a:r>
          </a:p>
          <a:p>
            <a:endParaRPr kumimoji="1" lang="en-US" altLang="ko-KR" sz="24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2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Yoon Kyung Lee</a:t>
            </a:r>
            <a:endParaRPr kumimoji="1" lang="en-US" altLang="ko-KR" sz="24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2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Human Factors Psychology Lab</a:t>
            </a:r>
          </a:p>
          <a:p>
            <a:r>
              <a:rPr kumimoji="1" lang="en-US" altLang="ko-KR" sz="2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Seoul National University</a:t>
            </a:r>
            <a:endParaRPr kumimoji="1" lang="ko-KR" altLang="en-US" sz="22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8549D-923A-FC45-9BEE-96F592FF9B48}"/>
              </a:ext>
            </a:extLst>
          </p:cNvPr>
          <p:cNvSpPr/>
          <p:nvPr/>
        </p:nvSpPr>
        <p:spPr>
          <a:xfrm>
            <a:off x="0" y="5735637"/>
            <a:ext cx="9144000" cy="11223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D5F2EA-496D-D84C-930F-9730A839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0" y="5959610"/>
            <a:ext cx="2301688" cy="6869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11215E-4967-A441-9A98-4EA947868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176" y="5947087"/>
            <a:ext cx="2561664" cy="699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C68AF1-6111-CF44-8299-7751A3E1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928" y="5896591"/>
            <a:ext cx="2472977" cy="6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70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939FA-8C7F-2346-BB7C-31E302D6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What is it to </a:t>
            </a:r>
            <a:r>
              <a:rPr kumimoji="1" lang="en-US" altLang="ko-KR" sz="4000" dirty="0">
                <a:solidFill>
                  <a:srgbClr val="FFC000"/>
                </a:solidFill>
              </a:rPr>
              <a:t>program</a:t>
            </a:r>
            <a:r>
              <a:rPr kumimoji="1" lang="en-US" altLang="ko-KR" sz="4000" dirty="0">
                <a:solidFill>
                  <a:schemeClr val="bg1"/>
                </a:solidFill>
              </a:rPr>
              <a:t>?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EFEAD-A2D0-764B-B54B-51721907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</a:rPr>
              <a:t>Programming (to program)</a:t>
            </a:r>
          </a:p>
          <a:p>
            <a:pPr lvl="1"/>
            <a:r>
              <a:rPr kumimoji="1" lang="en-US" altLang="ko-KR" sz="3200" dirty="0">
                <a:solidFill>
                  <a:schemeClr val="bg1"/>
                </a:solidFill>
              </a:rPr>
              <a:t>Building  programs. In other words, making series  of instructions for a computer to follow.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D6AC8-667D-EC44-A4AB-0F3BEFC0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965" y="3392566"/>
            <a:ext cx="3087389" cy="3100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617BFE-31B2-D345-B96B-DA3A0EC6E176}"/>
              </a:ext>
            </a:extLst>
          </p:cNvPr>
          <p:cNvSpPr txBox="1"/>
          <p:nvPr/>
        </p:nvSpPr>
        <p:spPr>
          <a:xfrm>
            <a:off x="6377354" y="5569543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You’ll spend most of the time asking questions as well. 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5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939FA-8C7F-2346-BB7C-31E302D6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What is a </a:t>
            </a:r>
            <a:r>
              <a:rPr kumimoji="1" lang="en-US" altLang="ko-KR" sz="4000" dirty="0">
                <a:solidFill>
                  <a:srgbClr val="FFC000"/>
                </a:solidFill>
              </a:rPr>
              <a:t>programming language</a:t>
            </a:r>
            <a:r>
              <a:rPr kumimoji="1" lang="en-US" altLang="ko-KR" sz="4000" dirty="0">
                <a:solidFill>
                  <a:schemeClr val="bg1"/>
                </a:solidFill>
              </a:rPr>
              <a:t>?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EFEAD-A2D0-764B-B54B-51721907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</a:rPr>
              <a:t>Program Language</a:t>
            </a:r>
          </a:p>
          <a:p>
            <a:pPr lvl="1"/>
            <a:r>
              <a:rPr kumimoji="1" lang="en-US" altLang="ko-KR" sz="3200" dirty="0">
                <a:solidFill>
                  <a:schemeClr val="bg1"/>
                </a:solidFill>
              </a:rPr>
              <a:t>An “artificial language” used for programming</a:t>
            </a:r>
          </a:p>
          <a:p>
            <a:pPr marL="342900" lvl="1" indent="0">
              <a:buNone/>
            </a:pPr>
            <a:endParaRPr kumimoji="1"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57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939FA-8C7F-2346-BB7C-31E302D6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What is a </a:t>
            </a:r>
            <a:r>
              <a:rPr kumimoji="1" lang="en-US" altLang="ko-KR" sz="4000" dirty="0">
                <a:solidFill>
                  <a:srgbClr val="FFC000"/>
                </a:solidFill>
              </a:rPr>
              <a:t>programming language</a:t>
            </a:r>
            <a:r>
              <a:rPr kumimoji="1" lang="en-US" altLang="ko-KR" sz="4000" dirty="0">
                <a:solidFill>
                  <a:schemeClr val="bg1"/>
                </a:solidFill>
              </a:rPr>
              <a:t>?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EFEAD-A2D0-764B-B54B-51721907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</a:rPr>
              <a:t>Program Language</a:t>
            </a:r>
          </a:p>
          <a:p>
            <a:pPr lvl="1"/>
            <a:r>
              <a:rPr kumimoji="1" lang="en-US" altLang="ko-KR" sz="3200" dirty="0">
                <a:solidFill>
                  <a:schemeClr val="bg1"/>
                </a:solidFill>
              </a:rPr>
              <a:t>An “artificial language” used for programming</a:t>
            </a:r>
          </a:p>
          <a:p>
            <a:pPr marL="342900" lvl="1" indent="0">
              <a:buNone/>
            </a:pPr>
            <a:endParaRPr kumimoji="1" lang="en-US" altLang="ko-KR" sz="3200" dirty="0">
              <a:solidFill>
                <a:schemeClr val="bg1"/>
              </a:solidFill>
            </a:endParaRPr>
          </a:p>
          <a:p>
            <a:pPr lvl="1"/>
            <a:r>
              <a:rPr kumimoji="1" lang="en-US" altLang="ko-KR" sz="3200" dirty="0">
                <a:solidFill>
                  <a:schemeClr val="bg1"/>
                </a:solidFill>
              </a:rPr>
              <a:t>You can make various types of data with a programming language: text, image, sound, video, 3D motion…etc.</a:t>
            </a:r>
          </a:p>
          <a:p>
            <a:pPr marL="342900" lvl="1" indent="0">
              <a:buNone/>
            </a:pPr>
            <a:r>
              <a:rPr kumimoji="1" lang="en-US" altLang="ko-KR" sz="3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kumimoji="1" lang="en-US" altLang="ko-KR" sz="3200" dirty="0">
                <a:solidFill>
                  <a:schemeClr val="bg1"/>
                </a:solidFill>
              </a:rPr>
              <a:t>Global Language : even better than English!</a:t>
            </a:r>
          </a:p>
          <a:p>
            <a:pPr marL="342900" lvl="1" indent="0">
              <a:buNone/>
            </a:pPr>
            <a:endParaRPr kumimoji="1" lang="en-US" altLang="ko-KR" sz="3200" dirty="0">
              <a:solidFill>
                <a:schemeClr val="bg1"/>
              </a:solidFill>
            </a:endParaRPr>
          </a:p>
          <a:p>
            <a:pPr lvl="1"/>
            <a:r>
              <a:rPr kumimoji="1" lang="en-US" altLang="ko-KR" sz="3200" dirty="0">
                <a:solidFill>
                  <a:schemeClr val="bg1"/>
                </a:solidFill>
              </a:rPr>
              <a:t>C, C++, JavaScript, Ruby … and </a:t>
            </a:r>
            <a:r>
              <a:rPr kumimoji="1" lang="en-US" altLang="ko-KR" sz="3200" dirty="0">
                <a:solidFill>
                  <a:srgbClr val="FFC000"/>
                </a:solidFill>
              </a:rPr>
              <a:t>Python!</a:t>
            </a:r>
          </a:p>
          <a:p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9058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594B6-AF34-EE41-A0D9-22DB8FD8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</a:rPr>
              <a:t>Terminal/Command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5.googleusercontent.com/0WslQCQcq4FtqZLjLHiEn--JXbz9wLyf2ZEY9mKBAr9bLgL8tjMxugQd23zyo5MIAMVUBwAdYZuAScgW8uFkHPNNc1W3aqpPG1N3PrqEQ5r9fpNB-Kgla868yrnHxx5zhDLuUAF03OU">
            <a:extLst>
              <a:ext uri="{FF2B5EF4-FFF2-40B4-BE49-F238E27FC236}">
                <a16:creationId xmlns:a16="http://schemas.microsoft.com/office/drawing/2014/main" id="{2DFA9928-D1E1-BC46-8BC0-34E470BD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47" y="2113992"/>
            <a:ext cx="5006306" cy="305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E0FEEBC-56D6-3341-9C30-1E45DFDDDEF5}"/>
              </a:ext>
            </a:extLst>
          </p:cNvPr>
          <p:cNvSpPr txBox="1">
            <a:spLocks/>
          </p:cNvSpPr>
          <p:nvPr/>
        </p:nvSpPr>
        <p:spPr>
          <a:xfrm>
            <a:off x="2111979" y="5297072"/>
            <a:ext cx="4970518" cy="683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3200" dirty="0">
                <a:solidFill>
                  <a:srgbClr val="FFC000"/>
                </a:solidFill>
              </a:rPr>
              <a:t>Windows Command</a:t>
            </a:r>
          </a:p>
          <a:p>
            <a:pPr lvl="1"/>
            <a:endParaRPr kumimoji="1" lang="en-US" altLang="ko-KR" sz="1700" dirty="0"/>
          </a:p>
          <a:p>
            <a:pPr lvl="1"/>
            <a:endParaRPr kumimoji="1" lang="en-US" altLang="ko-KR" sz="2100" dirty="0">
              <a:solidFill>
                <a:srgbClr val="FFC000"/>
              </a:solidFill>
            </a:endParaRPr>
          </a:p>
          <a:p>
            <a:pPr lvl="1"/>
            <a:endParaRPr kumimoji="1" lang="en-US" altLang="ko-KR" sz="21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5400" dirty="0"/>
          </a:p>
          <a:p>
            <a:endParaRPr kumimoji="1" lang="en-US" altLang="ko-KR" sz="5400" dirty="0"/>
          </a:p>
          <a:p>
            <a:endParaRPr kumimoji="1" lang="en-US" altLang="ko-KR" sz="5400" dirty="0"/>
          </a:p>
          <a:p>
            <a:endParaRPr kumimoji="1"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65484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2D766A-BF58-814F-967C-DAE481E5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43" y="2088234"/>
            <a:ext cx="4860714" cy="3113232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08FDCD3-B3F1-5E4D-902C-3E63850053FA}"/>
              </a:ext>
            </a:extLst>
          </p:cNvPr>
          <p:cNvSpPr txBox="1">
            <a:spLocks/>
          </p:cNvSpPr>
          <p:nvPr/>
        </p:nvSpPr>
        <p:spPr>
          <a:xfrm>
            <a:off x="2141643" y="5328947"/>
            <a:ext cx="4970518" cy="683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3200" dirty="0">
                <a:solidFill>
                  <a:srgbClr val="FFC000"/>
                </a:solidFill>
              </a:rPr>
              <a:t>MacOS Terminal</a:t>
            </a:r>
          </a:p>
          <a:p>
            <a:pPr lvl="1"/>
            <a:endParaRPr kumimoji="1" lang="en-US" altLang="ko-KR" sz="1700" dirty="0"/>
          </a:p>
          <a:p>
            <a:pPr lvl="1"/>
            <a:endParaRPr kumimoji="1" lang="en-US" altLang="ko-KR" sz="2100" dirty="0">
              <a:solidFill>
                <a:srgbClr val="FFC000"/>
              </a:solidFill>
            </a:endParaRPr>
          </a:p>
          <a:p>
            <a:pPr lvl="1"/>
            <a:endParaRPr kumimoji="1" lang="en-US" altLang="ko-KR" sz="21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5400" dirty="0"/>
          </a:p>
          <a:p>
            <a:endParaRPr kumimoji="1" lang="en-US" altLang="ko-KR" sz="5400" dirty="0"/>
          </a:p>
          <a:p>
            <a:endParaRPr kumimoji="1" lang="en-US" altLang="ko-KR" sz="5400" dirty="0"/>
          </a:p>
          <a:p>
            <a:endParaRPr kumimoji="1" lang="ko-KR" altLang="en-US" sz="5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6D9F63E-A558-A849-855B-B46A3391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</a:rPr>
              <a:t>Terminal/Command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60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D3FE4-9516-9D4E-A524-D8EFAA00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Console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6B918-C576-F64F-9373-DFB32A51C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</a:rPr>
              <a:t>Python console starts with ‘&gt;&gt;&gt;’ sign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To start, ‘python’ &gt; [Enter]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To quit, type ‘quit()’ or [ctrl + ‘d’]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2F662F-FEB2-1A41-995B-C5F47BD60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791" y="3429000"/>
            <a:ext cx="5428418" cy="286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0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0BEE5-B709-0549-8C4B-BAC4E003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</a:rPr>
              <a:t>IDLE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24520-D4C9-F542-80F9-C667A0665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</a:rPr>
              <a:t>When you install Python, an IDLE (Integrated Development and Learning Environment) platform comes with it. </a:t>
            </a:r>
          </a:p>
          <a:p>
            <a:r>
              <a:rPr kumimoji="1" lang="en-US" altLang="ko-KR" sz="2400" dirty="0">
                <a:solidFill>
                  <a:schemeClr val="bg1"/>
                </a:solidFill>
              </a:rPr>
              <a:t>We won’t use this often, instead we will use </a:t>
            </a:r>
            <a:r>
              <a:rPr kumimoji="1" lang="en-US" altLang="ko-KR" sz="2400" dirty="0" err="1">
                <a:solidFill>
                  <a:schemeClr val="bg1"/>
                </a:solidFill>
              </a:rPr>
              <a:t>Jupyter</a:t>
            </a:r>
            <a:r>
              <a:rPr kumimoji="1" lang="en-US" altLang="ko-KR" sz="2400" dirty="0">
                <a:solidFill>
                  <a:schemeClr val="bg1"/>
                </a:solidFill>
              </a:rPr>
              <a:t> Notebook (later in the slides).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ED8D1AC-B374-644D-A8C9-3E515FEAE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98" y="3596424"/>
            <a:ext cx="5643682" cy="271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157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AD84B-4488-0843-BE42-1D537DAC8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75" y="409940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</a:rPr>
              <a:t>Editor(s)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F8F2FF-0A72-BC42-8636-64189E134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912" y="1837459"/>
            <a:ext cx="3830087" cy="4339504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</a:rPr>
              <a:t>You can open/edit codes with text editors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There are many of them but some popular ones are: Microsoft VS code, </a:t>
            </a:r>
            <a:r>
              <a:rPr kumimoji="1" lang="en-US" altLang="ko-KR" sz="2800" dirty="0" err="1">
                <a:solidFill>
                  <a:schemeClr val="bg1"/>
                </a:solidFill>
              </a:rPr>
              <a:t>SublimeText</a:t>
            </a:r>
            <a:r>
              <a:rPr kumimoji="1" lang="en-US" altLang="ko-KR" sz="2800" dirty="0">
                <a:solidFill>
                  <a:schemeClr val="bg1"/>
                </a:solidFill>
              </a:rPr>
              <a:t>, </a:t>
            </a:r>
            <a:r>
              <a:rPr kumimoji="1" lang="en-US" altLang="ko-KR" sz="2800" dirty="0" err="1">
                <a:solidFill>
                  <a:schemeClr val="bg1"/>
                </a:solidFill>
              </a:rPr>
              <a:t>Pycharm</a:t>
            </a:r>
            <a:r>
              <a:rPr kumimoji="1" lang="en-US" altLang="ko-KR" sz="2800" dirty="0">
                <a:solidFill>
                  <a:schemeClr val="bg1"/>
                </a:solidFill>
              </a:rPr>
              <a:t>, Atom, and Notepad!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0F49BB-2F5C-8541-BE11-79D3C3966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94" y="2284442"/>
            <a:ext cx="4246519" cy="3302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CA6CB4-86CB-1944-A561-AA3DFC69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4" y="1837459"/>
            <a:ext cx="1422400" cy="1422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2A8BD0-3BBE-DE4B-AF75-4ED512C16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94" y="3343276"/>
            <a:ext cx="1422400" cy="1422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8930D6-D7CE-4C4A-8B5B-9AEB47857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94" y="4929627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38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194F6-599A-7B4E-BAE4-741AFB7A8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7573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</a:rPr>
              <a:t>Programming Essentials II</a:t>
            </a:r>
            <a:endParaRPr kumimoji="1"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50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F7F1F-DD2A-F24D-AAF8-A5F6F6F7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</a:rPr>
              <a:t>What is </a:t>
            </a:r>
            <a:r>
              <a:rPr kumimoji="1" lang="en-US" altLang="ko-KR" sz="4400" dirty="0">
                <a:solidFill>
                  <a:srgbClr val="FBE300"/>
                </a:solidFill>
              </a:rPr>
              <a:t>Python?</a:t>
            </a:r>
            <a:endParaRPr kumimoji="1" lang="ko-KR" altLang="en-US" sz="4400" dirty="0">
              <a:solidFill>
                <a:srgbClr val="FBE3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A1211-B6F6-A544-B62A-7B52C764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Open-source, </a:t>
            </a:r>
            <a:r>
              <a:rPr lang="en" altLang="ko-KR" sz="2400" dirty="0"/>
              <a:t>available at </a:t>
            </a:r>
            <a:r>
              <a:rPr lang="en" altLang="ko-KR" sz="2400" u="sng" dirty="0">
                <a:hlinkClick r:id="rId2"/>
              </a:rPr>
              <a:t>www.python.org</a:t>
            </a:r>
            <a:endParaRPr lang="en" altLang="ko-KR" sz="2400" u="sng" dirty="0"/>
          </a:p>
          <a:p>
            <a:r>
              <a:rPr lang="en" altLang="ko-KR" sz="2400" dirty="0"/>
              <a:t>An </a:t>
            </a:r>
            <a:r>
              <a:rPr lang="en" altLang="ko-KR" sz="2400" dirty="0">
                <a:solidFill>
                  <a:srgbClr val="FFC000"/>
                </a:solidFill>
              </a:rPr>
              <a:t>interpreted</a:t>
            </a:r>
            <a:r>
              <a:rPr lang="en" altLang="ko-KR" sz="2400" dirty="0"/>
              <a:t>, object-oriented language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BBB47B-168A-DB4A-9A18-5BCE0336CBC3}"/>
              </a:ext>
            </a:extLst>
          </p:cNvPr>
          <p:cNvSpPr/>
          <p:nvPr/>
        </p:nvSpPr>
        <p:spPr>
          <a:xfrm>
            <a:off x="3177033" y="3429000"/>
            <a:ext cx="2505205" cy="23163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F0893D-7119-6748-8EE7-0DBBC396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7" r="18491"/>
          <a:stretch/>
        </p:blipFill>
        <p:spPr>
          <a:xfrm>
            <a:off x="2871829" y="3429000"/>
            <a:ext cx="3115612" cy="23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7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3F315-3B96-B74E-8648-C4D6A51D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44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  <a:endParaRPr kumimoji="1" lang="ko-KR" altLang="en-US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7C31C4-A501-B84F-AE74-CCAE4377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95000"/>
                  </a:schemeClr>
                </a:solidFill>
              </a:rPr>
              <a:t>This workshop</a:t>
            </a:r>
          </a:p>
          <a:p>
            <a:r>
              <a:rPr kumimoji="1" lang="en-US" altLang="ko-KR" sz="2400" dirty="0">
                <a:solidFill>
                  <a:schemeClr val="bg1">
                    <a:lumMod val="95000"/>
                  </a:schemeClr>
                </a:solidFill>
              </a:rPr>
              <a:t>What is Python?</a:t>
            </a:r>
          </a:p>
          <a:p>
            <a:r>
              <a:rPr kumimoji="1" lang="en-US" altLang="ko-KR" sz="2400" dirty="0">
                <a:solidFill>
                  <a:schemeClr val="bg1">
                    <a:lumMod val="95000"/>
                  </a:schemeClr>
                </a:solidFill>
              </a:rPr>
              <a:t>Programming Essentials</a:t>
            </a:r>
          </a:p>
          <a:p>
            <a:r>
              <a:rPr kumimoji="1" lang="en-US" altLang="ko-KR" sz="2400" dirty="0">
                <a:solidFill>
                  <a:schemeClr val="bg1">
                    <a:lumMod val="95000"/>
                  </a:schemeClr>
                </a:solidFill>
              </a:rPr>
              <a:t>Get Ready!</a:t>
            </a:r>
          </a:p>
          <a:p>
            <a:pPr lvl="1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</a:rPr>
              <a:t>Anaconda</a:t>
            </a:r>
          </a:p>
          <a:p>
            <a:pPr lvl="1"/>
            <a:r>
              <a:rPr kumimoji="1" lang="en-US" altLang="ko-KR" sz="2000" dirty="0" err="1">
                <a:solidFill>
                  <a:schemeClr val="bg1">
                    <a:lumMod val="95000"/>
                  </a:schemeClr>
                </a:solidFill>
              </a:rPr>
              <a:t>Jupyter</a:t>
            </a:r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</a:rPr>
              <a:t> Notebook</a:t>
            </a:r>
          </a:p>
          <a:p>
            <a:pPr lvl="1"/>
            <a:r>
              <a:rPr kumimoji="1" lang="en-US" altLang="ko-KR" sz="2000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</a:rPr>
              <a:t> Research Notebook (Google)</a:t>
            </a:r>
          </a:p>
          <a:p>
            <a:r>
              <a:rPr kumimoji="1" lang="en-US" altLang="ko-KR" sz="2400" dirty="0">
                <a:solidFill>
                  <a:schemeClr val="bg1">
                    <a:lumMod val="95000"/>
                  </a:schemeClr>
                </a:solidFill>
              </a:rPr>
              <a:t>Python Programming</a:t>
            </a:r>
          </a:p>
          <a:p>
            <a:pPr lvl="1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</a:rPr>
              <a:t>Variables</a:t>
            </a:r>
          </a:p>
          <a:p>
            <a:pPr lvl="1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</a:rPr>
              <a:t>Print()</a:t>
            </a:r>
          </a:p>
          <a:p>
            <a:r>
              <a:rPr kumimoji="1" lang="en-US" altLang="ko-KR" sz="2400" dirty="0">
                <a:solidFill>
                  <a:schemeClr val="bg1">
                    <a:lumMod val="95000"/>
                  </a:schemeClr>
                </a:solidFill>
              </a:rPr>
              <a:t>Plan</a:t>
            </a:r>
          </a:p>
          <a:p>
            <a:pPr lvl="1"/>
            <a:endParaRPr kumimoji="1" lang="en-US" altLang="ko-KR" sz="2000" dirty="0">
              <a:solidFill>
                <a:schemeClr val="bg1">
                  <a:lumMod val="95000"/>
                </a:schemeClr>
              </a:solidFill>
            </a:endParaRPr>
          </a:p>
          <a:p>
            <a:endParaRPr kumimoji="1"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40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F7F1F-DD2A-F24D-AAF8-A5F6F6F7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</a:rPr>
              <a:t>What is </a:t>
            </a:r>
            <a:r>
              <a:rPr kumimoji="1" lang="en-US" altLang="ko-KR" sz="4400" dirty="0">
                <a:solidFill>
                  <a:srgbClr val="FBE300"/>
                </a:solidFill>
              </a:rPr>
              <a:t>Python?</a:t>
            </a:r>
            <a:endParaRPr kumimoji="1" lang="ko-KR" altLang="en-US" sz="4400" dirty="0">
              <a:solidFill>
                <a:srgbClr val="FBE3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A1211-B6F6-A544-B62A-7B52C764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Open-source, </a:t>
            </a:r>
            <a:r>
              <a:rPr lang="en" altLang="ko-KR" sz="2400" dirty="0"/>
              <a:t>available at </a:t>
            </a:r>
            <a:r>
              <a:rPr lang="en" altLang="ko-KR" sz="2400" u="sng" dirty="0">
                <a:hlinkClick r:id="rId2"/>
              </a:rPr>
              <a:t>www.python.org</a:t>
            </a:r>
            <a:endParaRPr lang="en" altLang="ko-KR" sz="2400" u="sng" dirty="0"/>
          </a:p>
          <a:p>
            <a:r>
              <a:rPr lang="en" altLang="ko-KR" sz="2400" dirty="0"/>
              <a:t>An </a:t>
            </a:r>
            <a:r>
              <a:rPr lang="en" altLang="ko-KR" sz="2400" dirty="0">
                <a:solidFill>
                  <a:srgbClr val="FFC000"/>
                </a:solidFill>
              </a:rPr>
              <a:t>interpreted</a:t>
            </a:r>
            <a:r>
              <a:rPr lang="en" altLang="ko-KR" sz="2400" dirty="0"/>
              <a:t>, object-oriented language</a:t>
            </a:r>
          </a:p>
          <a:p>
            <a:r>
              <a:rPr lang="en" altLang="ko-KR" sz="2400" dirty="0"/>
              <a:t>Created by </a:t>
            </a:r>
            <a:r>
              <a:rPr lang="en" altLang="ko-KR" sz="2400" dirty="0">
                <a:solidFill>
                  <a:srgbClr val="FFC000"/>
                </a:solidFill>
              </a:rPr>
              <a:t>Guido van Rossum </a:t>
            </a:r>
          </a:p>
          <a:p>
            <a:r>
              <a:rPr lang="en" altLang="ko-KR" sz="2400" dirty="0"/>
              <a:t>Made over a night of Christmas! </a:t>
            </a:r>
            <a:r>
              <a:rPr lang="en" altLang="ko-KR" sz="2400" dirty="0">
                <a:highlight>
                  <a:srgbClr val="C0C0C0"/>
                </a:highlight>
              </a:rPr>
              <a:t>(1989.</a:t>
            </a:r>
            <a:r>
              <a:rPr lang="en" altLang="ko-KR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12</a:t>
            </a:r>
            <a:r>
              <a:rPr lang="en" altLang="ko-KR" sz="2400" b="1" dirty="0">
                <a:highlight>
                  <a:srgbClr val="C0C0C0"/>
                </a:highlight>
              </a:rPr>
              <a:t>.</a:t>
            </a:r>
            <a:r>
              <a:rPr lang="en" altLang="ko-KR" sz="2400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</a:rPr>
              <a:t>25</a:t>
            </a:r>
            <a:r>
              <a:rPr lang="en" altLang="ko-KR" sz="2400" dirty="0">
                <a:highlight>
                  <a:srgbClr val="C0C0C0"/>
                </a:highlight>
              </a:rPr>
              <a:t>)</a:t>
            </a:r>
            <a:endParaRPr lang="en" altLang="ko-KR" sz="2400" dirty="0"/>
          </a:p>
          <a:p>
            <a:r>
              <a:rPr lang="en" altLang="ko-KR" sz="2400" dirty="0"/>
              <a:t>Named after British comedy group (TV show), </a:t>
            </a:r>
            <a:r>
              <a:rPr lang="en" altLang="ko-KR" sz="2400" dirty="0">
                <a:solidFill>
                  <a:srgbClr val="FFC000"/>
                </a:solidFill>
              </a:rPr>
              <a:t>Monty Python </a:t>
            </a:r>
            <a:endParaRPr lang="en" altLang="ko-KR" sz="2400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0784B7-9204-B54E-A9D4-4E35E06D1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0" b="18667"/>
          <a:stretch/>
        </p:blipFill>
        <p:spPr>
          <a:xfrm>
            <a:off x="1846562" y="4337728"/>
            <a:ext cx="2224234" cy="2264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7904D7-C26C-BF4D-873B-C483FB464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4" b="28894"/>
          <a:stretch/>
        </p:blipFill>
        <p:spPr>
          <a:xfrm>
            <a:off x="4873632" y="4310913"/>
            <a:ext cx="2261171" cy="22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7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27CCD-022B-564D-A2EB-93A0D1B5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D35CE8-8A37-304D-B585-B8B2707D0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" altLang="ko-KR" sz="2400" b="1" i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"Life is too short, You need python." </a:t>
            </a:r>
          </a:p>
          <a:p>
            <a:pPr marL="0" indent="0" algn="r">
              <a:buNone/>
            </a:pPr>
            <a:r>
              <a:rPr lang="en" altLang="ko-KR" sz="2400" b="1" i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Guido Van Rossum</a:t>
            </a:r>
          </a:p>
        </p:txBody>
      </p:sp>
    </p:spTree>
    <p:extLst>
      <p:ext uri="{BB962C8B-B14F-4D97-AF65-F5344CB8AC3E}">
        <p14:creationId xmlns:p14="http://schemas.microsoft.com/office/powerpoint/2010/main" val="2622200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2994B-6678-2A4B-8197-4B6781B04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271"/>
            <a:ext cx="7886700" cy="761545"/>
          </a:xfrm>
        </p:spPr>
        <p:txBody>
          <a:bodyPr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Zen of Python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926EE-E093-8C46-AA60-C4AA635AC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3816"/>
            <a:ext cx="7886700" cy="567191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" altLang="ko-KR" dirty="0"/>
              <a:t>Beautiful is better than ugly. </a:t>
            </a:r>
            <a:br>
              <a:rPr lang="en" altLang="ko-KR" dirty="0"/>
            </a:br>
            <a:r>
              <a:rPr lang="en" altLang="ko-KR" dirty="0"/>
              <a:t>Explicit is better than implicit. </a:t>
            </a:r>
            <a:br>
              <a:rPr lang="en" altLang="ko-KR" dirty="0"/>
            </a:br>
            <a:r>
              <a:rPr lang="en" altLang="ko-KR" dirty="0"/>
              <a:t>Simple is better than complex. </a:t>
            </a:r>
            <a:br>
              <a:rPr lang="en" altLang="ko-KR" dirty="0"/>
            </a:br>
            <a:r>
              <a:rPr lang="en" altLang="ko-KR" dirty="0"/>
              <a:t>Complex is better than complicated. </a:t>
            </a:r>
            <a:br>
              <a:rPr lang="en" altLang="ko-KR" dirty="0"/>
            </a:br>
            <a:r>
              <a:rPr lang="en" altLang="ko-KR" dirty="0"/>
              <a:t>Flat is better than nested.</a:t>
            </a:r>
            <a:br>
              <a:rPr lang="en" altLang="ko-KR" dirty="0"/>
            </a:br>
            <a:r>
              <a:rPr lang="en" altLang="ko-KR" dirty="0"/>
              <a:t>Sparse is better than dense. </a:t>
            </a:r>
            <a:br>
              <a:rPr lang="en" altLang="ko-KR" dirty="0"/>
            </a:br>
            <a:r>
              <a:rPr lang="en" altLang="ko-KR" dirty="0"/>
              <a:t>Readability counts. </a:t>
            </a:r>
            <a:br>
              <a:rPr lang="en" altLang="ko-KR" dirty="0"/>
            </a:br>
            <a:r>
              <a:rPr lang="en" altLang="ko-KR" dirty="0"/>
              <a:t>Special cases aren't special enough to break the rules. </a:t>
            </a:r>
            <a:br>
              <a:rPr lang="en" altLang="ko-KR" dirty="0"/>
            </a:br>
            <a:r>
              <a:rPr lang="en" altLang="ko-KR" dirty="0"/>
              <a:t>Although practicality beats purity. </a:t>
            </a:r>
            <a:br>
              <a:rPr lang="en" altLang="ko-KR" dirty="0"/>
            </a:br>
            <a:r>
              <a:rPr lang="en" altLang="ko-KR" dirty="0"/>
              <a:t>Errors should never pass silently.</a:t>
            </a:r>
            <a:br>
              <a:rPr lang="en" altLang="ko-KR" dirty="0"/>
            </a:br>
            <a:r>
              <a:rPr lang="en" altLang="ko-KR" dirty="0"/>
              <a:t>Unless explicitly silenced. </a:t>
            </a:r>
            <a:br>
              <a:rPr lang="en" altLang="ko-KR" dirty="0"/>
            </a:br>
            <a:r>
              <a:rPr lang="en" altLang="ko-KR" dirty="0"/>
              <a:t>In the face of ambiguity, refuse the temptation to guess. </a:t>
            </a:r>
            <a:br>
              <a:rPr lang="en" altLang="ko-KR" dirty="0"/>
            </a:br>
            <a:r>
              <a:rPr lang="en" altLang="ko-KR" dirty="0"/>
              <a:t>There should be one-- and preferably only one --obvious way to do it. Although that way may not be obvious at first unless you're Dutch. </a:t>
            </a:r>
            <a:br>
              <a:rPr lang="en" altLang="ko-KR" dirty="0"/>
            </a:br>
            <a:r>
              <a:rPr lang="en" altLang="ko-KR" dirty="0"/>
              <a:t>Now is better than never. </a:t>
            </a:r>
            <a:br>
              <a:rPr lang="en" altLang="ko-KR" dirty="0"/>
            </a:br>
            <a:r>
              <a:rPr lang="en" altLang="ko-KR" dirty="0"/>
              <a:t>Although never is often better than *right* now. </a:t>
            </a:r>
            <a:br>
              <a:rPr lang="en" altLang="ko-KR" dirty="0"/>
            </a:br>
            <a:r>
              <a:rPr lang="en" altLang="ko-KR" dirty="0"/>
              <a:t>If the implementation is hard to explain, it's a bad idea. </a:t>
            </a:r>
            <a:br>
              <a:rPr lang="en" altLang="ko-KR" dirty="0"/>
            </a:br>
            <a:r>
              <a:rPr lang="en" altLang="ko-KR" dirty="0"/>
              <a:t>If the implementation is easy to explain, it may be a good idea. </a:t>
            </a:r>
            <a:br>
              <a:rPr lang="en" altLang="ko-KR" dirty="0"/>
            </a:br>
            <a:r>
              <a:rPr lang="en" altLang="ko-KR" dirty="0"/>
              <a:t>Namespaces are one honking great idea -- let's do more of those!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568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A619D-AA5C-9246-8D00-B62906BD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How to download python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152364-7695-A047-ABF4-54884117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kumimoji="1" lang="en-US" altLang="ko-KR" sz="3200" dirty="0">
                <a:solidFill>
                  <a:schemeClr val="bg1"/>
                </a:solidFill>
              </a:rPr>
              <a:t>DIY</a:t>
            </a:r>
          </a:p>
          <a:p>
            <a:pPr marL="0" indent="0">
              <a:buNone/>
            </a:pPr>
            <a:r>
              <a:rPr lang="en" altLang="ko-KR" sz="3200" u="sng" dirty="0">
                <a:solidFill>
                  <a:srgbClr val="FBE3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www.python.org</a:t>
            </a:r>
            <a:endParaRPr lang="en" altLang="ko-KR" sz="3200" u="sng" dirty="0">
              <a:solidFill>
                <a:srgbClr val="FBE300"/>
              </a:solidFill>
            </a:endParaRPr>
          </a:p>
          <a:p>
            <a:pPr marL="0" indent="0">
              <a:buNone/>
            </a:pPr>
            <a:endParaRPr kumimoji="1"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en-US" altLang="ko-KR" sz="3200" dirty="0">
                <a:solidFill>
                  <a:schemeClr val="bg1"/>
                </a:solidFill>
              </a:rPr>
              <a:t>Anaconda</a:t>
            </a:r>
            <a:endParaRPr kumimoji="1"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5.googleusercontent.com/PYeAU0mj7FaoeH3YGjlvKPc4jK5pqSKmZ1qnF7Yn1z-6x9_eUuazKobii1Cx-8agS9K1uZ1LWRCPmEn9yyE7U6Vs1OHJ-gxk48_pCuohDrRyt0-67yGPVScbdJ4-f4OXdA1txfwdB14">
            <a:extLst>
              <a:ext uri="{FF2B5EF4-FFF2-40B4-BE49-F238E27FC236}">
                <a16:creationId xmlns:a16="http://schemas.microsoft.com/office/drawing/2014/main" id="{7B50B63E-8B72-0943-907F-FBFDC2EF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45" y="2962294"/>
            <a:ext cx="2816466" cy="17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6.googleusercontent.com/uq01KOcyK6vgBSLjacQ6502uVFhu8ypShhVz_4ja-pP-MRfSzyKg39YjxxoFWOHfstKgQ6p4CuLRhTk9HgS4GqgaRZ2uHxx6uIvTbHDxKGBFYF8vE1vry-DId2x2uAFAHP9M6mLbATc">
            <a:extLst>
              <a:ext uri="{FF2B5EF4-FFF2-40B4-BE49-F238E27FC236}">
                <a16:creationId xmlns:a16="http://schemas.microsoft.com/office/drawing/2014/main" id="{B6719EA8-A1D0-D94D-9A9B-0EB62E7AB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88" y="3827770"/>
            <a:ext cx="3597510" cy="17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h3.googleusercontent.com/P19yvmDFtu1uEK6H9MK3nzaZeIsmaH7Xc7re_YtZM8QQ3RjRDxssl_e1oEI4AT6t8jOve_UsA9Q75fKPM4yN1ljAacdTFTfQWAgTH0akHZpdMi8QuTZlyi9cA7XAf-YsQSWyEf2RnaE">
            <a:extLst>
              <a:ext uri="{FF2B5EF4-FFF2-40B4-BE49-F238E27FC236}">
                <a16:creationId xmlns:a16="http://schemas.microsoft.com/office/drawing/2014/main" id="{403DCC32-6BB9-2F41-9C7B-9FD40F26B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79" y="4693246"/>
            <a:ext cx="3687290" cy="209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30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A619D-AA5C-9246-8D00-B62906BD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How to download python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152364-7695-A047-ABF4-54884117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kumimoji="1" lang="en-US" altLang="ko-KR" sz="3200" dirty="0">
                <a:solidFill>
                  <a:schemeClr val="bg1"/>
                </a:solidFill>
              </a:rPr>
              <a:t>DIY</a:t>
            </a:r>
          </a:p>
          <a:p>
            <a:pPr marL="0" indent="0">
              <a:buNone/>
            </a:pPr>
            <a:r>
              <a:rPr lang="en" altLang="ko-KR" sz="3200" u="sng" dirty="0">
                <a:solidFill>
                  <a:srgbClr val="FBE3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www.python.org</a:t>
            </a:r>
            <a:endParaRPr lang="en" altLang="ko-KR" sz="3200" u="sng" dirty="0">
              <a:solidFill>
                <a:srgbClr val="FBE300"/>
              </a:solidFill>
            </a:endParaRPr>
          </a:p>
          <a:p>
            <a:pPr marL="0" indent="0">
              <a:buNone/>
            </a:pPr>
            <a:endParaRPr kumimoji="1"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en-US" altLang="ko-KR" sz="3200" dirty="0">
                <a:solidFill>
                  <a:schemeClr val="bg1"/>
                </a:solidFill>
              </a:rPr>
              <a:t>Anaconda</a:t>
            </a:r>
            <a:endParaRPr kumimoji="1"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5.googleusercontent.com/PYeAU0mj7FaoeH3YGjlvKPc4jK5pqSKmZ1qnF7Yn1z-6x9_eUuazKobii1Cx-8agS9K1uZ1LWRCPmEn9yyE7U6Vs1OHJ-gxk48_pCuohDrRyt0-67yGPVScbdJ4-f4OXdA1txfwdB14">
            <a:extLst>
              <a:ext uri="{FF2B5EF4-FFF2-40B4-BE49-F238E27FC236}">
                <a16:creationId xmlns:a16="http://schemas.microsoft.com/office/drawing/2014/main" id="{7B50B63E-8B72-0943-907F-FBFDC2EF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45" y="2962294"/>
            <a:ext cx="2816466" cy="17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6.googleusercontent.com/uq01KOcyK6vgBSLjacQ6502uVFhu8ypShhVz_4ja-pP-MRfSzyKg39YjxxoFWOHfstKgQ6p4CuLRhTk9HgS4GqgaRZ2uHxx6uIvTbHDxKGBFYF8vE1vry-DId2x2uAFAHP9M6mLbATc">
            <a:extLst>
              <a:ext uri="{FF2B5EF4-FFF2-40B4-BE49-F238E27FC236}">
                <a16:creationId xmlns:a16="http://schemas.microsoft.com/office/drawing/2014/main" id="{B6719EA8-A1D0-D94D-9A9B-0EB62E7AB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88" y="3827770"/>
            <a:ext cx="3597510" cy="17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h3.googleusercontent.com/P19yvmDFtu1uEK6H9MK3nzaZeIsmaH7Xc7re_YtZM8QQ3RjRDxssl_e1oEI4AT6t8jOve_UsA9Q75fKPM4yN1ljAacdTFTfQWAgTH0akHZpdMi8QuTZlyi9cA7XAf-YsQSWyEf2RnaE">
            <a:extLst>
              <a:ext uri="{FF2B5EF4-FFF2-40B4-BE49-F238E27FC236}">
                <a16:creationId xmlns:a16="http://schemas.microsoft.com/office/drawing/2014/main" id="{403DCC32-6BB9-2F41-9C7B-9FD40F26B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79" y="4693246"/>
            <a:ext cx="3687290" cy="209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53EBE2-1EDF-E746-9D84-129559F50D66}"/>
              </a:ext>
            </a:extLst>
          </p:cNvPr>
          <p:cNvSpPr/>
          <p:nvPr/>
        </p:nvSpPr>
        <p:spPr>
          <a:xfrm rot="19810938">
            <a:off x="1469035" y="2278894"/>
            <a:ext cx="6610663" cy="1961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6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skip for now</a:t>
            </a:r>
            <a:endParaRPr kumimoji="1" lang="ko-KR" altLang="en-US" sz="60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237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A619D-AA5C-9246-8D00-B62906BD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How to download python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F762892-AF90-494C-B6FB-CFADD52C0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40664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3200" dirty="0">
                <a:solidFill>
                  <a:schemeClr val="bg1"/>
                </a:solidFill>
              </a:rPr>
              <a:t>2. Anaconda</a:t>
            </a:r>
            <a:endParaRPr kumimoji="1"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2" descr="https://lh4.googleusercontent.com/xIKCKkW_YIwdXkk3ULqSRMDjS42YKa90nTDLMA_YCoxifnv1_2hHu4eoqZY3DOs2o31j3HQh8aLog3jM9srHsOQZqPcHR0qo5FbYvkG9jp422uP3driPVWrWORlU89ehKALDwcofCzU">
            <a:extLst>
              <a:ext uri="{FF2B5EF4-FFF2-40B4-BE49-F238E27FC236}">
                <a16:creationId xmlns:a16="http://schemas.microsoft.com/office/drawing/2014/main" id="{3924DBA9-625F-BC4D-A57A-6C258C6E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696973"/>
            <a:ext cx="3944026" cy="26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C5B4EE-5363-9741-8928-E2D031AA7CCD}"/>
              </a:ext>
            </a:extLst>
          </p:cNvPr>
          <p:cNvSpPr/>
          <p:nvPr/>
        </p:nvSpPr>
        <p:spPr>
          <a:xfrm>
            <a:off x="4721636" y="2657438"/>
            <a:ext cx="44223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Python Package Manger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Includes approx. 453 Python packages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689084-A5C5-504A-B64E-5A4E52486FC3}"/>
              </a:ext>
            </a:extLst>
          </p:cNvPr>
          <p:cNvSpPr/>
          <p:nvPr/>
        </p:nvSpPr>
        <p:spPr>
          <a:xfrm>
            <a:off x="1135133" y="6311899"/>
            <a:ext cx="293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Source: Continuum Analytics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833B62-47B1-B84B-88F3-73FEBEC185C1}"/>
              </a:ext>
            </a:extLst>
          </p:cNvPr>
          <p:cNvSpPr/>
          <p:nvPr/>
        </p:nvSpPr>
        <p:spPr>
          <a:xfrm>
            <a:off x="656120" y="2657438"/>
            <a:ext cx="3942373" cy="6702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Picture 2" descr="https://lh5.googleusercontent.com/g8ozC9fkylLMmo7UXBzDiHykJ0Cn1ZV-26zKmu7cg8absoWYTdu-vVVhor3MnBeppH81ef9e3oFE_yDGLUhL4FgIbFIfqYNJd-PlshpZ7vt7kjDb1lGr08ceg2pwCN09d-XDkPBgqkI">
            <a:extLst>
              <a:ext uri="{FF2B5EF4-FFF2-40B4-BE49-F238E27FC236}">
                <a16:creationId xmlns:a16="http://schemas.microsoft.com/office/drawing/2014/main" id="{FA05B76D-ED43-EE43-898D-4FB01A95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7" y="2657438"/>
            <a:ext cx="3942373" cy="67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29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A619D-AA5C-9246-8D00-B62906BD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How to download python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F762892-AF90-494C-B6FB-CFADD52C0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40664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3200" dirty="0">
                <a:solidFill>
                  <a:schemeClr val="bg1"/>
                </a:solidFill>
              </a:rPr>
              <a:t>2. Anaconda</a:t>
            </a:r>
            <a:endParaRPr kumimoji="1"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2" descr="https://lh4.googleusercontent.com/xIKCKkW_YIwdXkk3ULqSRMDjS42YKa90nTDLMA_YCoxifnv1_2hHu4eoqZY3DOs2o31j3HQh8aLog3jM9srHsOQZqPcHR0qo5FbYvkG9jp422uP3driPVWrWORlU89ehKALDwcofCzU">
            <a:extLst>
              <a:ext uri="{FF2B5EF4-FFF2-40B4-BE49-F238E27FC236}">
                <a16:creationId xmlns:a16="http://schemas.microsoft.com/office/drawing/2014/main" id="{3924DBA9-625F-BC4D-A57A-6C258C6E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696973"/>
            <a:ext cx="3944026" cy="26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C5B4EE-5363-9741-8928-E2D031AA7CCD}"/>
              </a:ext>
            </a:extLst>
          </p:cNvPr>
          <p:cNvSpPr/>
          <p:nvPr/>
        </p:nvSpPr>
        <p:spPr>
          <a:xfrm>
            <a:off x="4721636" y="2657438"/>
            <a:ext cx="442236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BE300"/>
                </a:solidFill>
              </a:rPr>
              <a:t>Download Anaconda first and only</a:t>
            </a:r>
            <a:r>
              <a:rPr lang="en-US" altLang="ko-KR" sz="2400" dirty="0">
                <a:solidFill>
                  <a:schemeClr val="bg1"/>
                </a:solidFill>
              </a:rPr>
              <a:t>. It will be troublesome letter if you download both python and Anaconda. 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rgbClr val="FBE300"/>
                </a:solidFill>
              </a:rPr>
              <a:t>Window users: check the version of your Windows!</a:t>
            </a:r>
            <a:endParaRPr lang="en-US" altLang="ko-KR" sz="2000" dirty="0">
              <a:solidFill>
                <a:srgbClr val="FBE300"/>
              </a:solidFill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689084-A5C5-504A-B64E-5A4E52486FC3}"/>
              </a:ext>
            </a:extLst>
          </p:cNvPr>
          <p:cNvSpPr/>
          <p:nvPr/>
        </p:nvSpPr>
        <p:spPr>
          <a:xfrm>
            <a:off x="1135133" y="6311899"/>
            <a:ext cx="293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Source: Continuum Analytics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833B62-47B1-B84B-88F3-73FEBEC185C1}"/>
              </a:ext>
            </a:extLst>
          </p:cNvPr>
          <p:cNvSpPr/>
          <p:nvPr/>
        </p:nvSpPr>
        <p:spPr>
          <a:xfrm>
            <a:off x="656120" y="2657438"/>
            <a:ext cx="3942373" cy="6702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Picture 2" descr="https://lh5.googleusercontent.com/g8ozC9fkylLMmo7UXBzDiHykJ0Cn1ZV-26zKmu7cg8absoWYTdu-vVVhor3MnBeppH81ef9e3oFE_yDGLUhL4FgIbFIfqYNJd-PlshpZ7vt7kjDb1lGr08ceg2pwCN09d-XDkPBgqkI">
            <a:extLst>
              <a:ext uri="{FF2B5EF4-FFF2-40B4-BE49-F238E27FC236}">
                <a16:creationId xmlns:a16="http://schemas.microsoft.com/office/drawing/2014/main" id="{FA05B76D-ED43-EE43-898D-4FB01A95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7" y="2657438"/>
            <a:ext cx="3942373" cy="67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147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9F77D-BC69-654B-8470-7AF3E1B7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Anaconda vs Python Pip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A5E3A-949D-7F47-B989-7FD221F0A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2" descr="https://lh6.googleusercontent.com/zBawQXzLO753ognF4_bYKF1WbjUafeYGBtfxv8gcZW3HGhHAWT5uN5tnhrT7tO8NiTNQvugarNVmbVh7m56QyA6_-qm75vS4BUB5BJQW7jkN9ALADEYfrEbP4LA93skTqRn2UNhQ6DA">
            <a:extLst>
              <a:ext uri="{FF2B5EF4-FFF2-40B4-BE49-F238E27FC236}">
                <a16:creationId xmlns:a16="http://schemas.microsoft.com/office/drawing/2014/main" id="{7673DCB4-5458-114B-84D8-C7D9531F5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05" y="1825625"/>
            <a:ext cx="76005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983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E9C84-18FC-BB46-9A62-4C3FC99D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Jupyter</a:t>
            </a:r>
            <a:r>
              <a:rPr kumimoji="1" lang="en-US" altLang="ko-KR" sz="36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Notebook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6E7AFF-3EA9-A047-BACC-0B7DFF9B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28" y="1390498"/>
            <a:ext cx="6275114" cy="466076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11782-459E-3A4B-B606-760BD5A1D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4446740"/>
            <a:ext cx="4176814" cy="2229178"/>
          </a:xfrm>
          <a:solidFill>
            <a:schemeClr val="tx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</a:rPr>
              <a:t>Data analysis platform</a:t>
            </a:r>
          </a:p>
          <a:p>
            <a:r>
              <a:rPr kumimoji="1" lang="en-US" altLang="ko-KR" sz="2400" dirty="0">
                <a:solidFill>
                  <a:schemeClr val="bg1"/>
                </a:solidFill>
              </a:rPr>
              <a:t>Composed of .</a:t>
            </a:r>
            <a:r>
              <a:rPr kumimoji="1" lang="en-US" altLang="ko-KR" sz="2400" dirty="0" err="1">
                <a:solidFill>
                  <a:schemeClr val="bg1"/>
                </a:solidFill>
              </a:rPr>
              <a:t>ipynb</a:t>
            </a:r>
            <a:r>
              <a:rPr kumimoji="1" lang="en-US" altLang="ko-KR" sz="2400" dirty="0">
                <a:solidFill>
                  <a:schemeClr val="bg1"/>
                </a:solidFill>
              </a:rPr>
              <a:t> file</a:t>
            </a:r>
          </a:p>
          <a:p>
            <a:r>
              <a:rPr kumimoji="1" lang="en-US" altLang="ko-KR" sz="2400" dirty="0" err="1">
                <a:solidFill>
                  <a:schemeClr val="bg1"/>
                </a:solidFill>
              </a:rPr>
              <a:t>ipynb</a:t>
            </a:r>
            <a:r>
              <a:rPr kumimoji="1" lang="en-US" altLang="ko-KR" sz="2400" dirty="0">
                <a:solidFill>
                  <a:schemeClr val="bg1"/>
                </a:solidFill>
              </a:rPr>
              <a:t> = interactive python notebook</a:t>
            </a:r>
          </a:p>
          <a:p>
            <a:r>
              <a:rPr kumimoji="1" lang="en-US" altLang="ko-KR" sz="2400" dirty="0">
                <a:solidFill>
                  <a:schemeClr val="bg1"/>
                </a:solidFill>
              </a:rPr>
              <a:t>We are going to use this </a:t>
            </a:r>
            <a:r>
              <a:rPr kumimoji="1" lang="en-US" altLang="ko-KR" sz="2400" dirty="0">
                <a:solidFill>
                  <a:srgbClr val="FBE300"/>
                </a:solidFill>
              </a:rPr>
              <a:t>A LOT</a:t>
            </a:r>
          </a:p>
          <a:p>
            <a:endParaRPr kumimoji="1"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07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E9C84-18FC-BB46-9A62-4C3FC99D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Jupyter</a:t>
            </a:r>
            <a:r>
              <a:rPr kumimoji="1" lang="en-US" altLang="ko-KR" sz="36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Notebook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11782-459E-3A4B-B606-760BD5A1D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sz="2400" dirty="0">
                <a:solidFill>
                  <a:schemeClr val="bg1"/>
                </a:solidFill>
              </a:rPr>
              <a:t>Check this out:</a:t>
            </a:r>
          </a:p>
          <a:p>
            <a:endParaRPr kumimoji="1" lang="en-US" altLang="ko-KR" sz="2400" dirty="0">
              <a:solidFill>
                <a:schemeClr val="bg1"/>
              </a:solidFill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</a:rPr>
              <a:t>Tutorial 1 :</a:t>
            </a:r>
          </a:p>
          <a:p>
            <a:pPr marL="0" indent="0">
              <a:buNone/>
            </a:pPr>
            <a:r>
              <a:rPr kumimoji="1" lang="en-US" altLang="ko-KR" sz="2400" dirty="0">
                <a:solidFill>
                  <a:schemeClr val="bg1"/>
                </a:solidFill>
              </a:rPr>
              <a:t>[</a:t>
            </a:r>
            <a:r>
              <a:rPr kumimoji="1" lang="en-US" altLang="ko-KR" sz="2400" dirty="0" err="1">
                <a:solidFill>
                  <a:schemeClr val="bg1"/>
                </a:solidFill>
              </a:rPr>
              <a:t>Jupyter</a:t>
            </a:r>
            <a:r>
              <a:rPr kumimoji="1" lang="en-US" altLang="ko-KR" sz="2400" dirty="0">
                <a:solidFill>
                  <a:schemeClr val="bg1"/>
                </a:solidFill>
              </a:rPr>
              <a:t> Notebook Tutorial: Introduction, Setup, and Walkthrough] by Corey Schafer</a:t>
            </a:r>
          </a:p>
          <a:p>
            <a:pPr marL="0" indent="0">
              <a:buNone/>
            </a:pPr>
            <a:r>
              <a:rPr lang="en" altLang="ko-K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https://www.youtube.com/watch?v=HW29067qVWk</a:t>
            </a:r>
            <a:endParaRPr lang="en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2400" dirty="0">
              <a:solidFill>
                <a:schemeClr val="bg1"/>
              </a:solidFill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</a:rPr>
              <a:t>Tutorial 2:</a:t>
            </a:r>
          </a:p>
          <a:p>
            <a:pPr marL="0" indent="0">
              <a:buNone/>
            </a:pPr>
            <a:r>
              <a:rPr kumimoji="1" lang="en-US" altLang="ko-KR" sz="2400" dirty="0">
                <a:solidFill>
                  <a:schemeClr val="bg1"/>
                </a:solidFill>
              </a:rPr>
              <a:t>[</a:t>
            </a:r>
            <a:r>
              <a:rPr kumimoji="1" lang="en-US" altLang="ko-KR" sz="2400" dirty="0" err="1">
                <a:solidFill>
                  <a:schemeClr val="bg1"/>
                </a:solidFill>
              </a:rPr>
              <a:t>Jupyter</a:t>
            </a:r>
            <a:r>
              <a:rPr kumimoji="1" lang="en-US" altLang="ko-KR" sz="2400" dirty="0">
                <a:solidFill>
                  <a:schemeClr val="bg1"/>
                </a:solidFill>
              </a:rPr>
              <a:t> Notebook, </a:t>
            </a:r>
            <a:r>
              <a:rPr kumimoji="1" lang="en-US" altLang="ko-KR" sz="2400" dirty="0" err="1">
                <a:solidFill>
                  <a:schemeClr val="bg1"/>
                </a:solidFill>
              </a:rPr>
              <a:t>readthedocs</a:t>
            </a:r>
            <a:r>
              <a:rPr kumimoji="1" lang="en-US" altLang="ko-KR" sz="2400" dirty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r>
              <a:rPr lang="en" altLang="ko-KR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https://jupyter-notebook.readthedocs.io/en/stable/notebook.html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2400" dirty="0">
              <a:solidFill>
                <a:srgbClr val="FBE300"/>
              </a:solidFill>
            </a:endParaRPr>
          </a:p>
          <a:p>
            <a:pPr marL="0" indent="0">
              <a:buNone/>
            </a:pPr>
            <a:endParaRPr kumimoji="1" lang="en-US" altLang="ko-KR" sz="2400" dirty="0">
              <a:solidFill>
                <a:srgbClr val="FBE300"/>
              </a:solidFill>
            </a:endParaRPr>
          </a:p>
          <a:p>
            <a:endParaRPr kumimoji="1"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0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9BAA5-E43E-C54E-B475-4AA8F28A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4400" b="1" dirty="0">
                <a:solidFill>
                  <a:schemeClr val="bg1"/>
                </a:solidFill>
              </a:rPr>
              <a:t>This workshop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B3E42-4353-1645-A0E1-A27DA927D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95894" cy="4351338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</a:rPr>
              <a:t>Durations: 8 weeks, 8 hours minimum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Location: </a:t>
            </a:r>
            <a:r>
              <a:rPr kumimoji="1" lang="en-US" altLang="ko-KR" sz="2800" i="1" dirty="0">
                <a:solidFill>
                  <a:schemeClr val="bg1"/>
                </a:solidFill>
              </a:rPr>
              <a:t>will be announced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Materials : </a:t>
            </a:r>
            <a:r>
              <a:rPr kumimoji="1" lang="en-US" altLang="ko-KR" sz="2800" dirty="0" err="1">
                <a:solidFill>
                  <a:schemeClr val="accent4"/>
                </a:solidFill>
              </a:rPr>
              <a:t>github.com</a:t>
            </a:r>
            <a:r>
              <a:rPr kumimoji="1" lang="en-US" altLang="ko-KR" sz="2800" dirty="0">
                <a:solidFill>
                  <a:schemeClr val="accent4"/>
                </a:solidFill>
              </a:rPr>
              <a:t>/yoonlee78/</a:t>
            </a:r>
            <a:r>
              <a:rPr kumimoji="1" lang="en-US" altLang="ko-KR" sz="2800" dirty="0" err="1">
                <a:solidFill>
                  <a:schemeClr val="accent4"/>
                </a:solidFill>
              </a:rPr>
              <a:t>pythonbootcamp</a:t>
            </a:r>
            <a:endParaRPr kumimoji="1" lang="en-US" altLang="ko-KR" sz="2800" dirty="0">
              <a:solidFill>
                <a:schemeClr val="accent4"/>
              </a:solidFill>
            </a:endParaRP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Bring your own laptop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Window users: install Git Bash (</a:t>
            </a:r>
            <a:r>
              <a:rPr lang="en" altLang="ko-KR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https://gitforwindows.org/</a:t>
            </a:r>
            <a:r>
              <a:rPr lang="en" altLang="ko-KR" sz="2800" dirty="0">
                <a:solidFill>
                  <a:schemeClr val="bg1"/>
                </a:solidFill>
              </a:rPr>
              <a:t>)</a:t>
            </a:r>
          </a:p>
          <a:p>
            <a:r>
              <a:rPr kumimoji="1" lang="en" altLang="ko-KR" sz="2800" dirty="0">
                <a:solidFill>
                  <a:schemeClr val="bg1"/>
                </a:solidFill>
              </a:rPr>
              <a:t>Minimum 2 hours of self-practice is expected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60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DA51-E943-A148-AEF3-39B8B8EE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Colab</a:t>
            </a:r>
            <a:r>
              <a:rPr kumimoji="1" lang="en-US" altLang="ko-KR" sz="36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Research Notebook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9BF67B-615B-7D45-A272-794D072CC32C}"/>
              </a:ext>
            </a:extLst>
          </p:cNvPr>
          <p:cNvSpPr/>
          <p:nvPr/>
        </p:nvSpPr>
        <p:spPr>
          <a:xfrm>
            <a:off x="1568449" y="6092193"/>
            <a:ext cx="3711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chemeClr val="bg1"/>
                </a:solidFill>
                <a:latin typeface="Arial" panose="020B0604020202020204" pitchFamily="34" charset="0"/>
              </a:rPr>
              <a:t>https://</a:t>
            </a:r>
            <a:r>
              <a:rPr lang="en" altLang="ko-KR" dirty="0" err="1">
                <a:solidFill>
                  <a:schemeClr val="bg1"/>
                </a:solidFill>
                <a:latin typeface="Arial" panose="020B0604020202020204" pitchFamily="34" charset="0"/>
              </a:rPr>
              <a:t>colab.research.google.com</a:t>
            </a:r>
            <a:r>
              <a:rPr lang="en" altLang="ko-KR" dirty="0">
                <a:solidFill>
                  <a:schemeClr val="bg1"/>
                </a:solidFill>
                <a:latin typeface="Arial" panose="020B0604020202020204" pitchFamily="34" charset="0"/>
              </a:rPr>
              <a:t>/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195D5C-F5AC-084F-8608-58967AFCE4D1}"/>
              </a:ext>
            </a:extLst>
          </p:cNvPr>
          <p:cNvSpPr/>
          <p:nvPr/>
        </p:nvSpPr>
        <p:spPr>
          <a:xfrm>
            <a:off x="1568450" y="5576837"/>
            <a:ext cx="6007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https</a:t>
            </a:r>
            <a:r>
              <a:rPr lang="ko-KR" altLang="en-US" dirty="0">
                <a:solidFill>
                  <a:schemeClr val="bg1"/>
                </a:solidFill>
              </a:rPr>
              <a:t>://</a:t>
            </a:r>
            <a:r>
              <a:rPr lang="ko-KR" altLang="en-US" dirty="0" err="1">
                <a:solidFill>
                  <a:schemeClr val="bg1"/>
                </a:solidFill>
              </a:rPr>
              <a:t>www.youtube.com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r>
              <a:rPr lang="ko-KR" altLang="en-US" dirty="0" err="1">
                <a:solidFill>
                  <a:schemeClr val="bg1"/>
                </a:solidFill>
              </a:rPr>
              <a:t>watch?v</a:t>
            </a:r>
            <a:r>
              <a:rPr lang="ko-KR" altLang="en-US" dirty="0">
                <a:solidFill>
                  <a:schemeClr val="bg1"/>
                </a:solidFill>
              </a:rPr>
              <a:t>=inN8seMm7UI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EE2063-3259-9249-8E69-25408A59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49" y="1836713"/>
            <a:ext cx="6007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63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48615-E0F5-5A43-A611-44102182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</a:rPr>
              <a:t>Library &amp; Package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24CA8-8506-334E-B636-19097A77A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</a:rPr>
              <a:t>List of python files you can summon and use whenever needed.</a:t>
            </a: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There are default ones embedded in Python </a:t>
            </a: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But most of the times you have to manually install them (or import them)</a:t>
            </a:r>
            <a:endParaRPr kumimoji="1"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19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48615-E0F5-5A43-A611-44102182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</a:rPr>
              <a:t>Library &amp; Package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24CA8-8506-334E-B636-19097A77A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</a:rPr>
              <a:t>Python standard libraries:</a:t>
            </a:r>
          </a:p>
          <a:p>
            <a:endParaRPr kumimoji="1"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" altLang="ko-KR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37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48615-E0F5-5A43-A611-44102182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</a:rPr>
              <a:t>Library &amp; Package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24CA8-8506-334E-B636-19097A77A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3200" dirty="0">
                <a:solidFill>
                  <a:schemeClr val="bg1"/>
                </a:solidFill>
              </a:rPr>
              <a:t>TOP libraries you must know (2019 ver.)</a:t>
            </a:r>
          </a:p>
          <a:p>
            <a:pPr marL="0" indent="0">
              <a:buNone/>
            </a:pPr>
            <a:r>
              <a:rPr kumimoji="1" lang="en-US" altLang="ko-KR" sz="3200" dirty="0">
                <a:solidFill>
                  <a:schemeClr val="bg1"/>
                </a:solidFill>
              </a:rPr>
              <a:t>- TensorFlow, </a:t>
            </a:r>
            <a:r>
              <a:rPr kumimoji="1" lang="en-US" altLang="ko-KR" sz="3200" dirty="0" err="1">
                <a:solidFill>
                  <a:schemeClr val="bg1"/>
                </a:solidFill>
              </a:rPr>
              <a:t>Scikit</a:t>
            </a:r>
            <a:r>
              <a:rPr kumimoji="1" lang="en-US" altLang="ko-KR" sz="3200" dirty="0">
                <a:solidFill>
                  <a:schemeClr val="bg1"/>
                </a:solidFill>
              </a:rPr>
              <a:t>-Learn, </a:t>
            </a:r>
            <a:r>
              <a:rPr kumimoji="1" lang="en-US" altLang="ko-KR" sz="3200" dirty="0" err="1">
                <a:solidFill>
                  <a:schemeClr val="bg1"/>
                </a:solidFill>
              </a:rPr>
              <a:t>Numpy</a:t>
            </a:r>
            <a:r>
              <a:rPr kumimoji="1" lang="en-US" altLang="ko-KR" sz="3200" dirty="0">
                <a:solidFill>
                  <a:schemeClr val="bg1"/>
                </a:solidFill>
              </a:rPr>
              <a:t>, </a:t>
            </a:r>
            <a:r>
              <a:rPr kumimoji="1" lang="en-US" altLang="ko-KR" sz="3200" dirty="0" err="1">
                <a:solidFill>
                  <a:schemeClr val="bg1"/>
                </a:solidFill>
              </a:rPr>
              <a:t>Keras</a:t>
            </a:r>
            <a:r>
              <a:rPr kumimoji="1" lang="en-US" altLang="ko-KR" sz="3200" dirty="0">
                <a:solidFill>
                  <a:schemeClr val="bg1"/>
                </a:solidFill>
              </a:rPr>
              <a:t>, </a:t>
            </a:r>
            <a:r>
              <a:rPr kumimoji="1" lang="en-US" altLang="ko-KR" sz="3200" dirty="0" err="1">
                <a:solidFill>
                  <a:schemeClr val="bg1"/>
                </a:solidFill>
              </a:rPr>
              <a:t>PyTorch</a:t>
            </a:r>
            <a:r>
              <a:rPr kumimoji="1" lang="en-US" altLang="ko-KR" sz="3200" dirty="0">
                <a:solidFill>
                  <a:schemeClr val="bg1"/>
                </a:solidFill>
              </a:rPr>
              <a:t>, SciPy, Pandas</a:t>
            </a:r>
          </a:p>
          <a:p>
            <a:pPr marL="0" indent="0">
              <a:buNone/>
            </a:pPr>
            <a:endParaRPr kumimoji="1"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490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DB0A-6263-D046-BE4C-23EA54D9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</a:rPr>
              <a:t>Plan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C26A2-687C-B644-8976-A78055411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</a:rPr>
              <a:t>W1: Orientation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W2: Numbers and Strings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W3: String Expression Methods and Formatting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W4: List, Tuple, Dictionary, Set, and Bool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W5: Flow, Control, If, While, For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W6: Functions and Files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W7: Class, Module, Packages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W8: NumPy and Pandas Quick Introduction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76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85857-027C-5C42-B918-EFED2848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</a:rPr>
              <a:t>Next Week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29588C-EAB8-A641-B23E-BC13A3F92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</a:rPr>
              <a:t>Go to : </a:t>
            </a:r>
            <a:r>
              <a:rPr lang="en" altLang="ko-KR" sz="2800" dirty="0">
                <a:solidFill>
                  <a:srgbClr val="FBE3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https://github.com/yoonlee78/pythonbootcamp</a:t>
            </a:r>
            <a:r>
              <a:rPr kumimoji="1" lang="en-US" altLang="ko-KR" sz="2800" dirty="0">
                <a:solidFill>
                  <a:srgbClr val="FBE300"/>
                </a:solidFill>
              </a:rPr>
              <a:t> </a:t>
            </a: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Click each .</a:t>
            </a:r>
            <a:r>
              <a:rPr kumimoji="1" lang="en-US" altLang="ko-KR" sz="2800" dirty="0" err="1">
                <a:solidFill>
                  <a:schemeClr val="bg1"/>
                </a:solidFill>
              </a:rPr>
              <a:t>ipynb</a:t>
            </a:r>
            <a:r>
              <a:rPr kumimoji="1" lang="en-US" altLang="ko-KR" sz="2800" dirty="0">
                <a:solidFill>
                  <a:schemeClr val="bg1"/>
                </a:solidFill>
              </a:rPr>
              <a:t> file and check out the material </a:t>
            </a:r>
          </a:p>
          <a:p>
            <a:endParaRPr kumimoji="1" lang="en-US" altLang="ko-K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bg1"/>
              </a:solidFill>
            </a:endParaRPr>
          </a:p>
          <a:p>
            <a:r>
              <a:rPr kumimoji="1" lang="en-US" altLang="ko-KR" sz="2800" dirty="0">
                <a:solidFill>
                  <a:schemeClr val="bg1"/>
                </a:solidFill>
              </a:rPr>
              <a:t>If .</a:t>
            </a:r>
            <a:r>
              <a:rPr kumimoji="1" lang="en-US" altLang="ko-KR" sz="2800" dirty="0" err="1">
                <a:solidFill>
                  <a:schemeClr val="bg1"/>
                </a:solidFill>
              </a:rPr>
              <a:t>ipynb</a:t>
            </a:r>
            <a:r>
              <a:rPr kumimoji="1" lang="en-US" altLang="ko-KR" sz="2800" dirty="0">
                <a:solidFill>
                  <a:schemeClr val="bg1"/>
                </a:solidFill>
              </a:rPr>
              <a:t> file does not load, try this: </a:t>
            </a:r>
          </a:p>
          <a:p>
            <a:pPr lvl="1"/>
            <a:r>
              <a:rPr kumimoji="1" lang="en-US" altLang="ko-KR" sz="2400" dirty="0">
                <a:solidFill>
                  <a:schemeClr val="bg1"/>
                </a:solidFill>
              </a:rPr>
              <a:t>Go to </a:t>
            </a:r>
            <a:r>
              <a:rPr kumimoji="1" lang="en-US" altLang="ko-KR" sz="2400" dirty="0">
                <a:solidFill>
                  <a:srgbClr val="FBE3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https://nbviewer.jupyter.org/</a:t>
            </a:r>
            <a:endParaRPr kumimoji="1" lang="en-US" altLang="ko-KR" sz="2400" dirty="0">
              <a:solidFill>
                <a:srgbClr val="FBE300"/>
              </a:solidFill>
            </a:endParaRPr>
          </a:p>
          <a:p>
            <a:pPr lvl="1"/>
            <a:r>
              <a:rPr kumimoji="1" lang="en-US" altLang="ko-KR" sz="2400" dirty="0">
                <a:solidFill>
                  <a:schemeClr val="bg1"/>
                </a:solidFill>
              </a:rPr>
              <a:t>Insert the link of each notebook. For example, for W2 notebook insert this link: </a:t>
            </a:r>
            <a:r>
              <a:rPr lang="en" altLang="ko-KR" sz="2400" dirty="0">
                <a:solidFill>
                  <a:srgbClr val="FBE3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https://github.com/yoonlee78/pythonbootcamp/blob/master/W2_Numbers_and_String.ipynb</a:t>
            </a:r>
            <a:endParaRPr lang="en" altLang="ko-KR" sz="2400" dirty="0">
              <a:solidFill>
                <a:srgbClr val="FB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20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3AB79-37B0-D84A-9AAF-F9798D6C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</a:rPr>
              <a:t>Next Week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AA6F5D-4751-6F41-9910-0F2896023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R" sz="3100" dirty="0">
                <a:solidFill>
                  <a:schemeClr val="bg1"/>
                </a:solidFill>
              </a:rPr>
              <a:t>Create your </a:t>
            </a:r>
            <a:r>
              <a:rPr kumimoji="1" lang="en" altLang="ko-KR" sz="3100" dirty="0" err="1">
                <a:solidFill>
                  <a:schemeClr val="bg1"/>
                </a:solidFill>
              </a:rPr>
              <a:t>github</a:t>
            </a:r>
            <a:r>
              <a:rPr kumimoji="1" lang="en" altLang="ko-KR" sz="3100" dirty="0">
                <a:solidFill>
                  <a:schemeClr val="bg1"/>
                </a:solidFill>
              </a:rPr>
              <a:t> account! </a:t>
            </a:r>
          </a:p>
          <a:p>
            <a:pPr lvl="1"/>
            <a:r>
              <a:rPr kumimoji="1" lang="en" altLang="ko-KR" sz="2800" dirty="0" err="1">
                <a:solidFill>
                  <a:schemeClr val="bg1"/>
                </a:solidFill>
              </a:rPr>
              <a:t>Github.com</a:t>
            </a:r>
            <a:endParaRPr kumimoji="1" lang="en" altLang="ko-KR" sz="2800" dirty="0">
              <a:solidFill>
                <a:schemeClr val="bg1"/>
              </a:solidFill>
            </a:endParaRPr>
          </a:p>
          <a:p>
            <a:pPr lvl="1"/>
            <a:endParaRPr kumimoji="1" lang="en" altLang="ko-KR" sz="2800" dirty="0">
              <a:solidFill>
                <a:schemeClr val="bg1"/>
              </a:solidFill>
            </a:endParaRPr>
          </a:p>
          <a:p>
            <a:r>
              <a:rPr kumimoji="1" lang="en" altLang="ko-KR" sz="3100" dirty="0">
                <a:solidFill>
                  <a:schemeClr val="bg1"/>
                </a:solidFill>
              </a:rPr>
              <a:t>What is </a:t>
            </a:r>
            <a:r>
              <a:rPr kumimoji="1" lang="en" altLang="ko-KR" sz="3100" dirty="0" err="1">
                <a:solidFill>
                  <a:schemeClr val="bg1"/>
                </a:solidFill>
              </a:rPr>
              <a:t>Github</a:t>
            </a:r>
            <a:r>
              <a:rPr kumimoji="1" lang="en" altLang="ko-KR" sz="3100" dirty="0">
                <a:solidFill>
                  <a:schemeClr val="bg1"/>
                </a:solidFill>
              </a:rPr>
              <a:t>?</a:t>
            </a:r>
          </a:p>
          <a:p>
            <a:pPr marL="0" indent="0">
              <a:buNone/>
            </a:pPr>
            <a:r>
              <a:rPr lang="en" altLang="ko-K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https://www.youtube.com/watch?v=w3jLJU7DT5E</a:t>
            </a:r>
            <a:endParaRPr kumimoji="1" lang="en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024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92F98-E3AA-594A-AB82-D2D5623A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4400" b="1" dirty="0">
                <a:solidFill>
                  <a:schemeClr val="bg1"/>
                </a:solidFill>
              </a:rPr>
              <a:t>Contact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6E050-A33D-1D46-8A0E-2C87667E4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33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yoonlee78@snu.ac.kr</a:t>
            </a:r>
            <a:endParaRPr kumimoji="1" lang="en-US" altLang="ko-KR" sz="33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3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en-US" altLang="ko-KR" sz="3300" dirty="0">
                <a:solidFill>
                  <a:schemeClr val="bg1"/>
                </a:solidFill>
              </a:rPr>
              <a:t>Or message me in Slack</a:t>
            </a:r>
            <a:endParaRPr kumimoji="1" lang="ko-KR" altLang="en-US" sz="33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F4FEF-03B4-5746-A7E7-290014DA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802" y="2889504"/>
            <a:ext cx="1813061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0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5A119-7A28-2946-937B-2E09E992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4400" b="1" dirty="0">
                <a:solidFill>
                  <a:schemeClr val="bg1"/>
                </a:solidFill>
              </a:rPr>
              <a:t>Ice breaking!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99F7E-AD59-C945-856E-8FC0FFB7C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800" dirty="0">
                <a:solidFill>
                  <a:schemeClr val="bg1"/>
                </a:solidFill>
              </a:rPr>
              <a:t>Instructor: Yoon Kyung Lee</a:t>
            </a:r>
          </a:p>
          <a:p>
            <a:pPr marL="0" indent="0">
              <a:buNone/>
            </a:pPr>
            <a:r>
              <a:rPr kumimoji="1" lang="en-US" altLang="ko-KR" sz="2800" dirty="0">
                <a:solidFill>
                  <a:schemeClr val="bg1"/>
                </a:solidFill>
              </a:rPr>
              <a:t>Ph.D. Program in Cognitive Psychology</a:t>
            </a:r>
          </a:p>
          <a:p>
            <a:pPr marL="0" indent="0">
              <a:buNone/>
            </a:pPr>
            <a:r>
              <a:rPr kumimoji="1" lang="en-US" altLang="ko-KR" sz="2800" dirty="0">
                <a:solidFill>
                  <a:schemeClr val="bg1"/>
                </a:solidFill>
              </a:rPr>
              <a:t>Studying Human-Computer/AI Interaction</a:t>
            </a:r>
          </a:p>
          <a:p>
            <a:endParaRPr kumimoji="1" lang="en-US" altLang="ko-K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en-US" altLang="ko-KR" sz="2800" dirty="0">
                <a:solidFill>
                  <a:schemeClr val="bg1"/>
                </a:solidFill>
              </a:rPr>
              <a:t>Nice to meet you. Now your turn!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42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1C55F-DADA-E248-9765-F3674DE8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7573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400" b="1" dirty="0">
                <a:solidFill>
                  <a:schemeClr val="bg1"/>
                </a:solidFill>
              </a:rPr>
              <a:t>Programming Essentials I</a:t>
            </a:r>
            <a:endParaRPr kumimoji="1"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3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939FA-8C7F-2346-BB7C-31E302D6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What is a </a:t>
            </a:r>
            <a:r>
              <a:rPr kumimoji="1" lang="en-US" altLang="ko-KR" sz="4000" dirty="0">
                <a:solidFill>
                  <a:srgbClr val="FFC000"/>
                </a:solidFill>
              </a:rPr>
              <a:t>programming language</a:t>
            </a:r>
            <a:r>
              <a:rPr kumimoji="1" lang="en-US" altLang="ko-KR" sz="4000" dirty="0">
                <a:solidFill>
                  <a:schemeClr val="bg1"/>
                </a:solidFill>
              </a:rPr>
              <a:t>?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EFEAD-A2D0-764B-B54B-51721907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</a:rPr>
              <a:t>Program</a:t>
            </a:r>
          </a:p>
          <a:p>
            <a:pPr lvl="1"/>
            <a:r>
              <a:rPr kumimoji="1" lang="en-US" altLang="ko-KR" sz="3200" dirty="0">
                <a:solidFill>
                  <a:schemeClr val="bg1"/>
                </a:solidFill>
              </a:rPr>
              <a:t>A series of instructions/commands (a.k.a. bossing around)</a:t>
            </a:r>
          </a:p>
          <a:p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5222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939FA-8C7F-2346-BB7C-31E302D6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What is a </a:t>
            </a:r>
            <a:r>
              <a:rPr kumimoji="1" lang="en-US" altLang="ko-KR" sz="4000" dirty="0">
                <a:solidFill>
                  <a:srgbClr val="FFC000"/>
                </a:solidFill>
              </a:rPr>
              <a:t>program</a:t>
            </a:r>
            <a:r>
              <a:rPr kumimoji="1" lang="en-US" altLang="ko-KR" sz="4000" dirty="0">
                <a:solidFill>
                  <a:schemeClr val="bg1"/>
                </a:solidFill>
              </a:rPr>
              <a:t>?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EFEAD-A2D0-764B-B54B-51721907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</a:rPr>
              <a:t>Program</a:t>
            </a:r>
          </a:p>
          <a:p>
            <a:pPr lvl="1"/>
            <a:r>
              <a:rPr kumimoji="1" lang="en-US" altLang="ko-KR" sz="3200" dirty="0">
                <a:solidFill>
                  <a:schemeClr val="bg1"/>
                </a:solidFill>
              </a:rPr>
              <a:t>A series of instructions/commands to be carried out by a computer </a:t>
            </a:r>
          </a:p>
          <a:p>
            <a:pPr lvl="1"/>
            <a:r>
              <a:rPr kumimoji="1" lang="en-US" altLang="ko-KR" sz="3200" dirty="0">
                <a:solidFill>
                  <a:schemeClr val="bg1"/>
                </a:solidFill>
              </a:rPr>
              <a:t>Like a recipe: </a:t>
            </a:r>
          </a:p>
          <a:p>
            <a:endParaRPr kumimoji="1"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5E2E0-BA6A-CD41-879E-8B1278E1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544" y="3233008"/>
            <a:ext cx="4346487" cy="32598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618582-689A-6841-BE84-3AB28F4DC01C}"/>
              </a:ext>
            </a:extLst>
          </p:cNvPr>
          <p:cNvSpPr/>
          <p:nvPr/>
        </p:nvSpPr>
        <p:spPr>
          <a:xfrm>
            <a:off x="3695544" y="64928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ko-KR" dirty="0">
                <a:solidFill>
                  <a:srgbClr val="EEECEC"/>
                </a:solidFill>
                <a:latin typeface="helvetica neue" panose="02000503000000020004" pitchFamily="2" charset="0"/>
              </a:rPr>
              <a:t>https://</a:t>
            </a:r>
            <a:r>
              <a:rPr lang="en" altLang="ko-KR" dirty="0" err="1">
                <a:solidFill>
                  <a:srgbClr val="EEECEC"/>
                </a:solidFill>
                <a:latin typeface="helvetica neue" panose="02000503000000020004" pitchFamily="2" charset="0"/>
              </a:rPr>
              <a:t>slideplayer.com</a:t>
            </a:r>
            <a:r>
              <a:rPr lang="en" altLang="ko-KR" dirty="0">
                <a:solidFill>
                  <a:srgbClr val="EEECEC"/>
                </a:solidFill>
                <a:latin typeface="helvetica neue" panose="02000503000000020004" pitchFamily="2" charset="0"/>
              </a:rPr>
              <a:t>/slide/3455881/</a:t>
            </a:r>
            <a:endParaRPr lang="en" altLang="ko-KR" dirty="0">
              <a:solidFill>
                <a:srgbClr val="444444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38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0926D-5674-9540-B1C9-C09292C8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</a:rPr>
              <a:t>Exact Instructions Challenge: Peanut Butter Sandwich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0B9C0-58D9-2F46-A8C0-180F3E090A6F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" altLang="ko-KR" dirty="0">
                <a:solidFill>
                  <a:srgbClr val="FBE3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https://www.youtube.com/watch?v=cDA3_5982h8</a:t>
            </a:r>
            <a:endParaRPr kumimoji="1" lang="ko-KR" altLang="en-US" dirty="0">
              <a:solidFill>
                <a:srgbClr val="FBE300"/>
              </a:solidFill>
            </a:endParaRPr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3304CDB7-4CA9-164F-A3CF-AC69710B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304" y="1497350"/>
            <a:ext cx="6731000" cy="4013200"/>
          </a:xfrm>
          <a:prstGeom prst="rect">
            <a:avLst/>
          </a:prstGeom>
        </p:spPr>
      </p:pic>
      <p:sp>
        <p:nvSpPr>
          <p:cNvPr id="5" name="실행 단추: 앞으로 또는 다음[A] 4">
            <a:hlinkClick r:id="rId2" highlightClick="1"/>
            <a:extLst>
              <a:ext uri="{FF2B5EF4-FFF2-40B4-BE49-F238E27FC236}">
                <a16:creationId xmlns:a16="http://schemas.microsoft.com/office/drawing/2014/main" id="{107C25A4-5EEB-A448-BE52-97AD376F547B}"/>
              </a:ext>
            </a:extLst>
          </p:cNvPr>
          <p:cNvSpPr/>
          <p:nvPr/>
        </p:nvSpPr>
        <p:spPr>
          <a:xfrm>
            <a:off x="4204741" y="2622197"/>
            <a:ext cx="1334125" cy="1214204"/>
          </a:xfrm>
          <a:prstGeom prst="actionButtonForwardNex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1267091"/>
      </p:ext>
    </p:extLst>
  </p:cSld>
  <p:clrMapOvr>
    <a:masterClrMapping/>
  </p:clrMapOvr>
</p:sld>
</file>

<file path=ppt/theme/theme1.xml><?xml version="1.0" encoding="utf-8"?>
<a:theme xmlns:a="http://schemas.openxmlformats.org/drawingml/2006/main" name="pyc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ycon" id="{E79A47BE-5114-CB4E-8D1E-02C56C7393C3}" vid="{A6710F01-4D74-AF40-94B9-C002C0A6B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pycon</Template>
  <TotalTime>195</TotalTime>
  <Words>988</Words>
  <Application>Microsoft Macintosh PowerPoint</Application>
  <PresentationFormat>화면 슬라이드 쇼(4:3)</PresentationFormat>
  <Paragraphs>195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Malgun Gothic</vt:lpstr>
      <vt:lpstr>Nanum Gothic</vt:lpstr>
      <vt:lpstr>NanumSquare</vt:lpstr>
      <vt:lpstr>Arial</vt:lpstr>
      <vt:lpstr>Calibri</vt:lpstr>
      <vt:lpstr>Calibri Light</vt:lpstr>
      <vt:lpstr>helvetica neue</vt:lpstr>
      <vt:lpstr>pycon</vt:lpstr>
      <vt:lpstr>Introduction to Python</vt:lpstr>
      <vt:lpstr>Contents</vt:lpstr>
      <vt:lpstr>This workshop</vt:lpstr>
      <vt:lpstr>Contact</vt:lpstr>
      <vt:lpstr>Ice breaking!</vt:lpstr>
      <vt:lpstr>Programming Essentials I</vt:lpstr>
      <vt:lpstr>What is a programming language?</vt:lpstr>
      <vt:lpstr>What is a program?</vt:lpstr>
      <vt:lpstr>Exact Instructions Challenge: Peanut Butter Sandwich</vt:lpstr>
      <vt:lpstr>What is it to program?</vt:lpstr>
      <vt:lpstr>What is a programming language?</vt:lpstr>
      <vt:lpstr>What is a programming language?</vt:lpstr>
      <vt:lpstr>Terminal/Command</vt:lpstr>
      <vt:lpstr>Terminal/Command</vt:lpstr>
      <vt:lpstr>Console</vt:lpstr>
      <vt:lpstr>IDLE</vt:lpstr>
      <vt:lpstr>Editor(s)</vt:lpstr>
      <vt:lpstr>Programming Essentials II</vt:lpstr>
      <vt:lpstr>What is Python?</vt:lpstr>
      <vt:lpstr>What is Python?</vt:lpstr>
      <vt:lpstr>PowerPoint 프레젠테이션</vt:lpstr>
      <vt:lpstr>Zen of Python</vt:lpstr>
      <vt:lpstr>How to download python</vt:lpstr>
      <vt:lpstr>How to download python</vt:lpstr>
      <vt:lpstr>How to download python</vt:lpstr>
      <vt:lpstr>How to download python</vt:lpstr>
      <vt:lpstr>Anaconda vs Python Pip</vt:lpstr>
      <vt:lpstr>Jupyter Notebook</vt:lpstr>
      <vt:lpstr>Jupyter Notebook</vt:lpstr>
      <vt:lpstr>Colab Research Notebook</vt:lpstr>
      <vt:lpstr>Library &amp; Package</vt:lpstr>
      <vt:lpstr>Library &amp; Package</vt:lpstr>
      <vt:lpstr>Library &amp; Package</vt:lpstr>
      <vt:lpstr>Plan</vt:lpstr>
      <vt:lpstr>Next Week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이윤경</dc:creator>
  <cp:lastModifiedBy>이윤경</cp:lastModifiedBy>
  <cp:revision>18</cp:revision>
  <dcterms:created xsi:type="dcterms:W3CDTF">2019-05-22T09:06:32Z</dcterms:created>
  <dcterms:modified xsi:type="dcterms:W3CDTF">2019-05-22T16:32:10Z</dcterms:modified>
</cp:coreProperties>
</file>